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4" r:id="rId4"/>
    <p:sldId id="258" r:id="rId5"/>
    <p:sldId id="261" r:id="rId6"/>
    <p:sldId id="269" r:id="rId7"/>
    <p:sldId id="262" r:id="rId8"/>
    <p:sldId id="259" r:id="rId9"/>
    <p:sldId id="260" r:id="rId10"/>
    <p:sldId id="268" r:id="rId11"/>
    <p:sldId id="263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AD88E-0C09-40F6-9DBE-42522B71CBFD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35AE0-111B-4438-8A8F-52472D655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B1306-3A00-4382-8CD5-430470FDF1D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0E199-DE5B-40F0-976B-EFE7CDE5C3E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E1AD-7A9A-41B6-A5A3-7230D09212A6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6EBF-7932-4144-A177-1BB574D0F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E1AD-7A9A-41B6-A5A3-7230D09212A6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6EBF-7932-4144-A177-1BB574D0F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E1AD-7A9A-41B6-A5A3-7230D09212A6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6EBF-7932-4144-A177-1BB574D0F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E1AD-7A9A-41B6-A5A3-7230D09212A6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6EBF-7932-4144-A177-1BB574D0F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E1AD-7A9A-41B6-A5A3-7230D09212A6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6EBF-7932-4144-A177-1BB574D0F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E1AD-7A9A-41B6-A5A3-7230D09212A6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6EBF-7932-4144-A177-1BB574D0F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E1AD-7A9A-41B6-A5A3-7230D09212A6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6EBF-7932-4144-A177-1BB574D0F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E1AD-7A9A-41B6-A5A3-7230D09212A6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6EBF-7932-4144-A177-1BB574D0F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E1AD-7A9A-41B6-A5A3-7230D09212A6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6EBF-7932-4144-A177-1BB574D0F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E1AD-7A9A-41B6-A5A3-7230D09212A6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6EBF-7932-4144-A177-1BB574D0F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E1AD-7A9A-41B6-A5A3-7230D09212A6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6EBF-7932-4144-A177-1BB574D0F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5E1AD-7A9A-41B6-A5A3-7230D09212A6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36EBF-7932-4144-A177-1BB574D0F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7772400" cy="147002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/>
              <a:t>Mountain meteorology research using the </a:t>
            </a:r>
            <a:r>
              <a:rPr lang="en-US" dirty="0" smtClean="0"/>
              <a:t>TODWL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D. Emmitt (SWA)</a:t>
            </a:r>
          </a:p>
          <a:p>
            <a:r>
              <a:rPr lang="en-US" dirty="0" smtClean="0"/>
              <a:t> S. de </a:t>
            </a:r>
            <a:r>
              <a:rPr lang="en-US" dirty="0" err="1" smtClean="0"/>
              <a:t>Welkker</a:t>
            </a:r>
            <a:r>
              <a:rPr lang="en-US" dirty="0" smtClean="0"/>
              <a:t> (UVA) and K. Godwin (KG,LLC)</a:t>
            </a:r>
          </a:p>
          <a:p>
            <a:r>
              <a:rPr lang="en-US" dirty="0" smtClean="0"/>
              <a:t>16 -18 October 2012</a:t>
            </a:r>
          </a:p>
          <a:p>
            <a:r>
              <a:rPr lang="en-US" dirty="0" smtClean="0"/>
              <a:t>WG meeting in Boulder, CO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odwinks\Desktop\Flight Path 1009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0163" y="661988"/>
            <a:ext cx="7843837" cy="620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90800" y="3429000"/>
            <a:ext cx="4419600" cy="304800"/>
          </a:xfrm>
          <a:prstGeom prst="rect">
            <a:avLst/>
          </a:prstGeom>
          <a:solidFill>
            <a:srgbClr val="FFFF00">
              <a:alpha val="49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90800" y="4572000"/>
            <a:ext cx="4419600" cy="304800"/>
          </a:xfrm>
          <a:prstGeom prst="rect">
            <a:avLst/>
          </a:prstGeom>
          <a:solidFill>
            <a:srgbClr val="FFFF00">
              <a:alpha val="51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63091" y="5472545"/>
            <a:ext cx="4419600" cy="304800"/>
          </a:xfrm>
          <a:prstGeom prst="rect">
            <a:avLst/>
          </a:prstGeom>
          <a:solidFill>
            <a:srgbClr val="FFFF00">
              <a:alpha val="51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346" y="5486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Easterly Leg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491" y="457674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Easterly Leg 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346" y="3364468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Easterly Leg 3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358300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TODWL data </a:t>
            </a:r>
            <a:r>
              <a:rPr lang="en-US" dirty="0" smtClean="0"/>
              <a:t>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Downward conical scans (12 point step stare)</a:t>
            </a:r>
          </a:p>
          <a:p>
            <a:r>
              <a:rPr lang="en-US" dirty="0" smtClean="0"/>
              <a:t>Off-nadir angle of </a:t>
            </a:r>
            <a:r>
              <a:rPr lang="en-US" dirty="0" smtClean="0"/>
              <a:t>20 </a:t>
            </a:r>
            <a:r>
              <a:rPr lang="en-US" dirty="0" smtClean="0"/>
              <a:t>degrees</a:t>
            </a:r>
          </a:p>
          <a:p>
            <a:pPr lvl="1"/>
            <a:r>
              <a:rPr lang="en-US" dirty="0" smtClean="0"/>
              <a:t>20 -25 seconds for full 360 scan ( ~ 1 -1.2km)</a:t>
            </a:r>
          </a:p>
          <a:p>
            <a:pPr lvl="1"/>
            <a:r>
              <a:rPr lang="en-US" dirty="0" smtClean="0"/>
              <a:t>U,V,W with 50 m vertical resolution</a:t>
            </a:r>
          </a:p>
          <a:p>
            <a:pPr lvl="2"/>
            <a:r>
              <a:rPr lang="en-US" dirty="0" smtClean="0"/>
              <a:t>Sigma (U,V) ~ .10 m/s ; Sigma (W) ~ ??</a:t>
            </a:r>
          </a:p>
          <a:p>
            <a:pPr lvl="1"/>
            <a:r>
              <a:rPr lang="en-US" dirty="0" smtClean="0"/>
              <a:t>SNR (aerosols)</a:t>
            </a:r>
          </a:p>
          <a:p>
            <a:r>
              <a:rPr lang="en-US" dirty="0" smtClean="0"/>
              <a:t>Nadir samples</a:t>
            </a:r>
          </a:p>
          <a:p>
            <a:pPr lvl="1"/>
            <a:r>
              <a:rPr lang="en-US" dirty="0" smtClean="0"/>
              <a:t>5 seconds between conical scans</a:t>
            </a:r>
          </a:p>
          <a:p>
            <a:pPr lvl="1"/>
            <a:r>
              <a:rPr lang="en-US" dirty="0" smtClean="0"/>
              <a:t>50 m vertical resolution with sigma(w) ~ </a:t>
            </a:r>
            <a:r>
              <a:rPr lang="en-US" dirty="0" smtClean="0"/>
              <a:t>.</a:t>
            </a:r>
            <a:r>
              <a:rPr lang="en-US" dirty="0" smtClean="0"/>
              <a:t>10</a:t>
            </a:r>
            <a:r>
              <a:rPr lang="en-US" dirty="0" smtClean="0"/>
              <a:t>m/s`</a:t>
            </a:r>
          </a:p>
          <a:p>
            <a:r>
              <a:rPr lang="en-US" dirty="0" smtClean="0"/>
              <a:t>Structure prospecting</a:t>
            </a:r>
          </a:p>
          <a:p>
            <a:pPr lvl="1"/>
            <a:r>
              <a:rPr lang="en-US" dirty="0" smtClean="0"/>
              <a:t>Straight ahead and down 3 -6 degrees</a:t>
            </a:r>
            <a:r>
              <a:rPr lang="en-US" dirty="0" smtClean="0"/>
              <a:t>	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Data to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4</a:t>
            </a:r>
            <a:r>
              <a:rPr lang="en-US" dirty="0" smtClean="0"/>
              <a:t> hours of nadir profiles between Monterey and SLC from 12 -14k feet.</a:t>
            </a:r>
          </a:p>
          <a:p>
            <a:r>
              <a:rPr lang="en-US" dirty="0" smtClean="0"/>
              <a:t>Excellent triple pass over Ruby Mt with 50m/s winds aloft and significant lee waves. Great case study for validating WRF model. </a:t>
            </a:r>
            <a:r>
              <a:rPr lang="en-US" dirty="0" err="1" smtClean="0"/>
              <a:t>Rawinsonde</a:t>
            </a:r>
            <a:r>
              <a:rPr lang="en-US" dirty="0" smtClean="0"/>
              <a:t> support from Elko.</a:t>
            </a:r>
          </a:p>
          <a:p>
            <a:r>
              <a:rPr lang="en-US" dirty="0" smtClean="0"/>
              <a:t>5 flights over Granite Mountain with several hours flown at differing heights in the BL to measure fluxes with TODWL providing the context.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8077200" cy="471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Ruby Mountains (waves)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3962400"/>
            <a:ext cx="13299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Granite </a:t>
            </a:r>
            <a:r>
              <a:rPr lang="en-US" dirty="0" err="1" smtClean="0"/>
              <a:t>Mtn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010400" y="4343400"/>
            <a:ext cx="228600" cy="2286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Weather patterns provided several different flow patterns over study area (</a:t>
            </a:r>
            <a:r>
              <a:rPr lang="en-US" dirty="0" err="1" smtClean="0"/>
              <a:t>Dugway</a:t>
            </a:r>
            <a:r>
              <a:rPr lang="en-US" dirty="0" smtClean="0"/>
              <a:t> Proving Grounds)</a:t>
            </a:r>
          </a:p>
          <a:p>
            <a:r>
              <a:rPr lang="en-US" dirty="0" smtClean="0"/>
              <a:t>TODWL performed well</a:t>
            </a:r>
          </a:p>
          <a:p>
            <a:r>
              <a:rPr lang="en-US" dirty="0" smtClean="0"/>
              <a:t>Other data provided by UAVs, tethered balloon, ground-based DWLs, instrumented towers, </a:t>
            </a:r>
            <a:r>
              <a:rPr lang="en-US" dirty="0" err="1" smtClean="0"/>
              <a:t>rawinsondes</a:t>
            </a:r>
            <a:r>
              <a:rPr lang="en-US" dirty="0" smtClean="0"/>
              <a:t> and smoke releases.</a:t>
            </a:r>
          </a:p>
          <a:p>
            <a:r>
              <a:rPr lang="en-US" dirty="0" smtClean="0"/>
              <a:t>TODWL data will support model (WRF/NCAR and WRF/</a:t>
            </a:r>
            <a:r>
              <a:rPr lang="en-US" dirty="0" err="1" smtClean="0"/>
              <a:t>Pu</a:t>
            </a:r>
            <a:r>
              <a:rPr lang="en-US" dirty="0" smtClean="0"/>
              <a:t>) validation and development.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CIRPAS Twin Otter at MATERHORN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ARO (Videen) funding ferry flights from Monterey and 10 hours on site.</a:t>
            </a:r>
          </a:p>
          <a:p>
            <a:pPr lvl="1"/>
            <a:r>
              <a:rPr lang="en-US" dirty="0" smtClean="0"/>
              <a:t>Support MATERHORN IOPs </a:t>
            </a:r>
          </a:p>
          <a:p>
            <a:pPr lvl="1"/>
            <a:r>
              <a:rPr lang="en-US" dirty="0" smtClean="0"/>
              <a:t>Provide 3D context for complex terrain flow</a:t>
            </a:r>
          </a:p>
          <a:p>
            <a:r>
              <a:rPr lang="en-US" dirty="0" smtClean="0"/>
              <a:t>ONR(</a:t>
            </a:r>
            <a:r>
              <a:rPr lang="en-US" dirty="0" err="1" smtClean="0"/>
              <a:t>Ferek</a:t>
            </a:r>
            <a:r>
              <a:rPr lang="en-US" dirty="0" smtClean="0"/>
              <a:t>) allowing 10 -15 UPP flight hours to be used at GMAST.</a:t>
            </a:r>
          </a:p>
          <a:p>
            <a:pPr lvl="1"/>
            <a:r>
              <a:rPr lang="en-US" dirty="0" smtClean="0"/>
              <a:t>Pursue UPP objectives with evaluation of EDMF parameterization over land in the presence of organized structures; nocturnal flows</a:t>
            </a:r>
          </a:p>
          <a:p>
            <a:pPr lvl="2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457200"/>
            <a:ext cx="675075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" descr="TODWL 11_07 0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04800"/>
            <a:ext cx="26955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eft Arrow 3"/>
          <p:cNvSpPr/>
          <p:nvPr/>
        </p:nvSpPr>
        <p:spPr>
          <a:xfrm rot="16200000">
            <a:off x="5410200" y="2362200"/>
            <a:ext cx="4572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86600" y="3886200"/>
            <a:ext cx="1587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TODWL</a:t>
            </a:r>
            <a:endParaRPr lang="en-U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CIRPAS Twin Otter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Aerosols (probes)</a:t>
            </a:r>
          </a:p>
          <a:p>
            <a:r>
              <a:rPr lang="en-US" dirty="0" smtClean="0"/>
              <a:t>Fluxes</a:t>
            </a:r>
          </a:p>
          <a:p>
            <a:r>
              <a:rPr lang="en-US" dirty="0" smtClean="0"/>
              <a:t>Surface temperature</a:t>
            </a:r>
          </a:p>
          <a:p>
            <a:r>
              <a:rPr lang="en-US" dirty="0" smtClean="0"/>
              <a:t>Wind </a:t>
            </a:r>
            <a:r>
              <a:rPr lang="en-US" dirty="0" smtClean="0"/>
              <a:t>profiles</a:t>
            </a:r>
          </a:p>
          <a:p>
            <a:r>
              <a:rPr lang="en-US" dirty="0" smtClean="0"/>
              <a:t>Aerosol </a:t>
            </a:r>
            <a:r>
              <a:rPr lang="en-US" dirty="0" smtClean="0"/>
              <a:t>profiles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Flight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Aircraft </a:t>
            </a:r>
            <a:r>
              <a:rPr lang="en-US" dirty="0" smtClean="0"/>
              <a:t>is based </a:t>
            </a:r>
            <a:r>
              <a:rPr lang="en-US" dirty="0" smtClean="0"/>
              <a:t>out of U42 (current plan)</a:t>
            </a:r>
          </a:p>
          <a:p>
            <a:pPr lvl="1"/>
            <a:r>
              <a:rPr lang="en-US" dirty="0" smtClean="0"/>
              <a:t>~ </a:t>
            </a:r>
            <a:r>
              <a:rPr lang="en-US" dirty="0" smtClean="0"/>
              <a:t>30 </a:t>
            </a:r>
            <a:r>
              <a:rPr lang="en-US" dirty="0" smtClean="0"/>
              <a:t>minute to Granite Mountain</a:t>
            </a:r>
          </a:p>
          <a:p>
            <a:pPr lvl="1"/>
            <a:r>
              <a:rPr lang="en-US" dirty="0" smtClean="0"/>
              <a:t> climb to 12K feet (~5K feet above peaks)</a:t>
            </a:r>
          </a:p>
          <a:p>
            <a:r>
              <a:rPr lang="en-US" dirty="0" smtClean="0"/>
              <a:t>Twin Otter in Utah </a:t>
            </a:r>
            <a:r>
              <a:rPr lang="en-US" dirty="0" smtClean="0"/>
              <a:t>between </a:t>
            </a:r>
            <a:r>
              <a:rPr lang="en-US" dirty="0" smtClean="0"/>
              <a:t>5 October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smtClean="0"/>
              <a:t>18</a:t>
            </a:r>
            <a:r>
              <a:rPr lang="en-US" dirty="0" smtClean="0"/>
              <a:t> </a:t>
            </a:r>
            <a:r>
              <a:rPr lang="en-US" dirty="0" smtClean="0"/>
              <a:t>October</a:t>
            </a:r>
          </a:p>
          <a:p>
            <a:r>
              <a:rPr lang="en-US" dirty="0" smtClean="0"/>
              <a:t>Missions last~ 4 </a:t>
            </a:r>
            <a:r>
              <a:rPr lang="en-US" dirty="0" smtClean="0"/>
              <a:t>hours</a:t>
            </a:r>
          </a:p>
          <a:p>
            <a:pPr lvl="1"/>
            <a:r>
              <a:rPr lang="en-US" dirty="0" smtClean="0"/>
              <a:t>7 </a:t>
            </a:r>
            <a:r>
              <a:rPr lang="en-US" dirty="0" smtClean="0"/>
              <a:t>missions</a:t>
            </a:r>
            <a:endParaRPr lang="en-US" dirty="0" smtClean="0"/>
          </a:p>
          <a:p>
            <a:r>
              <a:rPr lang="en-US" dirty="0" smtClean="0"/>
              <a:t>12 hour rules for pilots apply</a:t>
            </a:r>
          </a:p>
          <a:p>
            <a:pPr lvl="1"/>
            <a:r>
              <a:rPr lang="en-US" dirty="0" smtClean="0"/>
              <a:t>12 hours on call</a:t>
            </a:r>
          </a:p>
          <a:p>
            <a:pPr lvl="1"/>
            <a:r>
              <a:rPr lang="en-US" dirty="0" smtClean="0"/>
              <a:t>12 hours between “on calls”.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458200" cy="475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RADD for Twin Otter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8153400" cy="476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"/>
            <a:ext cx="7895461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C:\Users\ksg\Desktop\Spectral Width vs SNR Leg 3.jpg"/>
          <p:cNvPicPr>
            <a:picLocks noChangeAspect="1" noChangeArrowheads="1"/>
          </p:cNvPicPr>
          <p:nvPr/>
        </p:nvPicPr>
        <p:blipFill>
          <a:blip r:embed="rId3" cstate="print"/>
          <a:srcRect l="4500" r="5251"/>
          <a:stretch>
            <a:fillRect/>
          </a:stretch>
        </p:blipFill>
        <p:spPr bwMode="auto">
          <a:xfrm>
            <a:off x="228600" y="990600"/>
            <a:ext cx="8732799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0" y="6172200"/>
            <a:ext cx="2716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DeWekker</a:t>
            </a:r>
            <a:r>
              <a:rPr lang="en-US" dirty="0" smtClean="0"/>
              <a:t>, et.al 2012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2692</TotalTime>
  <Words>415</Words>
  <Application>Microsoft Office PowerPoint</Application>
  <PresentationFormat>On-screen Show (4:3)</PresentationFormat>
  <Paragraphs>58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Mountain meteorology research using the TODWL</vt:lpstr>
      <vt:lpstr>CIRPAS Twin Otter at MATERHORN</vt:lpstr>
      <vt:lpstr>Slide 3</vt:lpstr>
      <vt:lpstr>CIRPAS Twin Otter </vt:lpstr>
      <vt:lpstr>Flight profile</vt:lpstr>
      <vt:lpstr>RADD for Twin Otter</vt:lpstr>
      <vt:lpstr>Slide 7</vt:lpstr>
      <vt:lpstr>Slide 8</vt:lpstr>
      <vt:lpstr>Slide 9</vt:lpstr>
      <vt:lpstr>Slide 10</vt:lpstr>
      <vt:lpstr>TODWL data products</vt:lpstr>
      <vt:lpstr>Data to date</vt:lpstr>
      <vt:lpstr>Ruby Mountains (waves)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Mountain meteorology research using the TODWL</dc:title>
  <dc:creator>Dave Emmitt</dc:creator>
  <cp:lastModifiedBy>Dave Emmitt</cp:lastModifiedBy>
  <cp:revision>5</cp:revision>
  <dcterms:created xsi:type="dcterms:W3CDTF">2012-10-14T20:18:12Z</dcterms:created>
  <dcterms:modified xsi:type="dcterms:W3CDTF">2012-10-16T20:49:32Z</dcterms:modified>
</cp:coreProperties>
</file>